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10691813" cy="151193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9" autoAdjust="0"/>
    <p:restoredTop sz="94610"/>
  </p:normalViewPr>
  <p:slideViewPr>
    <p:cSldViewPr snapToGrid="0" snapToObjects="1">
      <p:cViewPr varScale="1">
        <p:scale>
          <a:sx n="52" d="100"/>
          <a:sy n="52" d="100"/>
        </p:scale>
        <p:origin x="36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20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07922-C004-4B0F-A373-89E19F5F6F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22A2-9A43-428D-9341-2084F0A1E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04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C71B96-14D8-3FA5-C0E2-67FB8B7628D0}"/>
              </a:ext>
            </a:extLst>
          </p:cNvPr>
          <p:cNvSpPr/>
          <p:nvPr userDrawn="1"/>
        </p:nvSpPr>
        <p:spPr>
          <a:xfrm>
            <a:off x="0" y="11723914"/>
            <a:ext cx="10691813" cy="3395437"/>
          </a:xfrm>
          <a:prstGeom prst="rtTriangl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6E6BB52-7AE1-4CE0-BBBF-AC6562A1C6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45905" y="4115457"/>
            <a:ext cx="4958653" cy="2685771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D06BBBB-9026-DE00-5F50-60D8AD4352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0090" y="4012721"/>
            <a:ext cx="4542800" cy="4703029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2E1D6C-FBA3-D073-CFF1-3A7CC04FB89A}"/>
              </a:ext>
            </a:extLst>
          </p:cNvPr>
          <p:cNvSpPr txBox="1"/>
          <p:nvPr userDrawn="1"/>
        </p:nvSpPr>
        <p:spPr>
          <a:xfrm>
            <a:off x="4046706" y="11936971"/>
            <a:ext cx="633242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801934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500" b="1" i="0" kern="1200" baseline="0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Participating SUNRISE partners</a:t>
            </a:r>
            <a:endParaRPr lang="en-GB" sz="2500" b="1" i="0" kern="1200" baseline="0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9D79A002-568B-244E-F33A-C9D846A3668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802893" y="8994298"/>
            <a:ext cx="6501665" cy="272961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2pPr>
            <a:lvl3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3pPr>
            <a:lvl4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4pPr>
            <a:lvl5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 descr="A blue and yellow logo&#10;&#10;Description automatically generated">
            <a:extLst>
              <a:ext uri="{FF2B5EF4-FFF2-40B4-BE49-F238E27FC236}">
                <a16:creationId xmlns:a16="http://schemas.microsoft.com/office/drawing/2014/main" id="{F839F2F1-69E5-69DD-CFAE-9104F3DD57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192" y="2807"/>
            <a:ext cx="5748472" cy="2362818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4ACE81B-CE6F-46B5-0107-F8D41540D8C0}"/>
              </a:ext>
            </a:extLst>
          </p:cNvPr>
          <p:cNvSpPr/>
          <p:nvPr userDrawn="1"/>
        </p:nvSpPr>
        <p:spPr>
          <a:xfrm>
            <a:off x="399885" y="2515069"/>
            <a:ext cx="9892042" cy="1164238"/>
          </a:xfrm>
          <a:prstGeom prst="round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B5AF4A-B2B4-707D-C74D-73BE1D386633}"/>
              </a:ext>
            </a:extLst>
          </p:cNvPr>
          <p:cNvSpPr txBox="1"/>
          <p:nvPr userDrawn="1"/>
        </p:nvSpPr>
        <p:spPr>
          <a:xfrm>
            <a:off x="615562" y="2650624"/>
            <a:ext cx="9589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2400" b="1" i="0" dirty="0">
                <a:solidFill>
                  <a:srgbClr val="FFFFFF"/>
                </a:solidFill>
                <a:effectLst/>
                <a:latin typeface="Noto Sans" panose="020B0502040504020204" pitchFamily="34" charset="0"/>
              </a:rPr>
              <a:t>SUNRISE is working to develop and provide a harmonised and scalable CCAM Safety Assurance Framework</a:t>
            </a:r>
          </a:p>
          <a:p>
            <a:pPr algn="l"/>
            <a:endParaRPr lang="en-GB" sz="16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C5E8EB-B80C-12F7-8319-028DA3F8CD71}"/>
              </a:ext>
            </a:extLst>
          </p:cNvPr>
          <p:cNvSpPr txBox="1"/>
          <p:nvPr userDrawn="1"/>
        </p:nvSpPr>
        <p:spPr>
          <a:xfrm>
            <a:off x="159826" y="12646903"/>
            <a:ext cx="333940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i="0" u="none" strike="noStrike" baseline="0" dirty="0">
                <a:solidFill>
                  <a:schemeClr val="bg1"/>
                </a:solidFill>
                <a:latin typeface="+mj-lt"/>
              </a:rPr>
              <a:t>For more information, </a:t>
            </a:r>
          </a:p>
          <a:p>
            <a:r>
              <a:rPr lang="en-GB" sz="1900" b="1" i="0" u="none" strike="noStrike" baseline="0" dirty="0">
                <a:solidFill>
                  <a:schemeClr val="bg1"/>
                </a:solidFill>
                <a:latin typeface="+mj-lt"/>
              </a:rPr>
              <a:t>visit our website ccam-sunrise-project.eu/</a:t>
            </a:r>
          </a:p>
        </p:txBody>
      </p:sp>
      <p:pic>
        <p:nvPicPr>
          <p:cNvPr id="25" name="Picture 24" descr="A qr code with black squares&#10;&#10;Description automatically generated">
            <a:extLst>
              <a:ext uri="{FF2B5EF4-FFF2-40B4-BE49-F238E27FC236}">
                <a16:creationId xmlns:a16="http://schemas.microsoft.com/office/drawing/2014/main" id="{7D5DF67E-F816-4853-18DF-BE18171D2E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5000" y="13668403"/>
            <a:ext cx="1292322" cy="1292322"/>
          </a:xfrm>
          <a:prstGeom prst="rect">
            <a:avLst/>
          </a:prstGeom>
        </p:spPr>
      </p:pic>
      <p:pic>
        <p:nvPicPr>
          <p:cNvPr id="26" name="Picture 2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F39B74A-3715-5EC1-6D8B-E7BAC69BE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r="67841"/>
          <a:stretch/>
        </p:blipFill>
        <p:spPr>
          <a:xfrm>
            <a:off x="1704822" y="14091743"/>
            <a:ext cx="1292322" cy="89528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4C5A61A-6B65-FBB5-9FA0-277217A6B302}"/>
              </a:ext>
            </a:extLst>
          </p:cNvPr>
          <p:cNvSpPr txBox="1"/>
          <p:nvPr userDrawn="1"/>
        </p:nvSpPr>
        <p:spPr>
          <a:xfrm>
            <a:off x="2997144" y="14112590"/>
            <a:ext cx="4824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i="0" u="none" strike="noStrike" baseline="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The SUNRISE project is funded by the European Union’s Horizon Europe Research &amp; Innovation Actions under grant agreement No. 101069573. </a:t>
            </a:r>
            <a:endParaRPr lang="en-GB" sz="1400" b="0" i="0" u="none" strike="noStrike" baseline="0" dirty="0">
              <a:solidFill>
                <a:schemeClr val="bg1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0" name="Picture Placeholder 12">
            <a:extLst>
              <a:ext uri="{FF2B5EF4-FFF2-40B4-BE49-F238E27FC236}">
                <a16:creationId xmlns:a16="http://schemas.microsoft.com/office/drawing/2014/main" id="{55DEF535-AD96-31AD-BAB7-60AA250BD732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261809" y="7182600"/>
            <a:ext cx="3119432" cy="1430325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1" name="Picture Placeholder 12">
            <a:extLst>
              <a:ext uri="{FF2B5EF4-FFF2-40B4-BE49-F238E27FC236}">
                <a16:creationId xmlns:a16="http://schemas.microsoft.com/office/drawing/2014/main" id="{B27B0FA2-2328-1299-50C6-F242040D42D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99885" y="9498847"/>
            <a:ext cx="2910222" cy="172051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2" name="Picture Placeholder 12">
            <a:extLst>
              <a:ext uri="{FF2B5EF4-FFF2-40B4-BE49-F238E27FC236}">
                <a16:creationId xmlns:a16="http://schemas.microsoft.com/office/drawing/2014/main" id="{F5A5C9E7-A6A7-B3F9-38D6-51D2EBD07E02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4705908" y="12466136"/>
            <a:ext cx="1279993" cy="89927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3" name="Picture Placeholder 12">
            <a:extLst>
              <a:ext uri="{FF2B5EF4-FFF2-40B4-BE49-F238E27FC236}">
                <a16:creationId xmlns:a16="http://schemas.microsoft.com/office/drawing/2014/main" id="{D6631DF8-38FF-2513-A484-D0F407EE9E9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138301" y="12477805"/>
            <a:ext cx="1279993" cy="89927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4" name="Picture Placeholder 12">
            <a:extLst>
              <a:ext uri="{FF2B5EF4-FFF2-40B4-BE49-F238E27FC236}">
                <a16:creationId xmlns:a16="http://schemas.microsoft.com/office/drawing/2014/main" id="{9B80E7BE-54BA-613E-3419-454CBE19F3D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602399" y="12471256"/>
            <a:ext cx="1279993" cy="89927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5" name="Picture Placeholder 12">
            <a:extLst>
              <a:ext uri="{FF2B5EF4-FFF2-40B4-BE49-F238E27FC236}">
                <a16:creationId xmlns:a16="http://schemas.microsoft.com/office/drawing/2014/main" id="{A6FA54E3-DB23-43B1-14E9-FD077EDACAF1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9035071" y="12471562"/>
            <a:ext cx="1279993" cy="89927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2C42E664-27E5-73E0-75EB-D0A00D55E2E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9029423" y="13554254"/>
            <a:ext cx="1279993" cy="899278"/>
          </a:xfrm>
        </p:spPr>
        <p:txBody>
          <a:bodyPr/>
          <a:lstStyle>
            <a:lvl1pPr>
              <a:buClr>
                <a:srgbClr val="003399"/>
              </a:buClr>
              <a:defRPr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8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FC3F8A-56BA-2943-866C-27ABAAF7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3" y="804969"/>
            <a:ext cx="7336095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A57A3-FF94-6A4B-BECF-44AFE3018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3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4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801934" rtl="0" eaLnBrk="1" latinLnBrk="0" hangingPunct="1">
        <a:lnSpc>
          <a:spcPct val="90000"/>
        </a:lnSpc>
        <a:spcBef>
          <a:spcPct val="0"/>
        </a:spcBef>
        <a:buNone/>
        <a:defRPr sz="3508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4" indent="-200484" algn="l" defTabSz="801934" rtl="0" eaLnBrk="1" latinLnBrk="0" hangingPunct="1">
        <a:lnSpc>
          <a:spcPct val="90000"/>
        </a:lnSpc>
        <a:spcBef>
          <a:spcPts val="877"/>
        </a:spcBef>
        <a:buClr>
          <a:schemeClr val="tx2"/>
        </a:buClr>
        <a:buSzPct val="100000"/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51" indent="-200484" algn="l" defTabSz="801934" rtl="0" eaLnBrk="1" latinLnBrk="0" hangingPunct="1">
        <a:lnSpc>
          <a:spcPct val="90000"/>
        </a:lnSpc>
        <a:spcBef>
          <a:spcPts val="439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8" indent="-200484" algn="l" defTabSz="801934" rtl="0" eaLnBrk="1" latinLnBrk="0" hangingPunct="1">
        <a:lnSpc>
          <a:spcPct val="90000"/>
        </a:lnSpc>
        <a:spcBef>
          <a:spcPts val="439"/>
        </a:spcBef>
        <a:buClr>
          <a:schemeClr val="tx1">
            <a:lumMod val="50000"/>
            <a:lumOff val="50000"/>
          </a:schemeClr>
        </a:buClr>
        <a:buSzPct val="100000"/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85" indent="-200484" algn="l" defTabSz="801934" rtl="0" eaLnBrk="1" latinLnBrk="0" hangingPunct="1">
        <a:lnSpc>
          <a:spcPct val="90000"/>
        </a:lnSpc>
        <a:spcBef>
          <a:spcPts val="439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51" indent="-200484" algn="l" defTabSz="801934" rtl="0" eaLnBrk="1" latinLnBrk="0" hangingPunct="1">
        <a:lnSpc>
          <a:spcPct val="90000"/>
        </a:lnSpc>
        <a:spcBef>
          <a:spcPts val="439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18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85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52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220" indent="-200484" algn="l" defTabSz="80193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7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34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901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68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35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802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69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36" algn="l" defTabSz="801934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4630E9-7D27-804C-3D2C-76F9ECC667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16386-910B-248F-8B7C-A2766ED6FA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Give an overview and the approach</a:t>
            </a:r>
          </a:p>
          <a:p>
            <a:r>
              <a:rPr lang="en-GB" dirty="0"/>
              <a:t>What question is being addressed</a:t>
            </a:r>
          </a:p>
          <a:p>
            <a:r>
              <a:rPr lang="en-GB" dirty="0"/>
              <a:t>What has been developed or deployed</a:t>
            </a:r>
          </a:p>
          <a:p>
            <a:r>
              <a:rPr lang="en-GB" dirty="0"/>
              <a:t>Add images where appropriate (photos, maps, diagrams): they should be clearly readable</a:t>
            </a:r>
          </a:p>
          <a:p>
            <a:r>
              <a:rPr lang="en-GB" dirty="0"/>
              <a:t>Keep text to a minimum</a:t>
            </a:r>
          </a:p>
          <a:p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66080C-A74E-5BE8-3C9C-844309679C8E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7646679" y="12466136"/>
            <a:ext cx="1279992" cy="899278"/>
          </a:xfrm>
        </p:spPr>
        <p:txBody>
          <a:bodyPr/>
          <a:lstStyle/>
          <a:p>
            <a:pPr>
              <a:buClr>
                <a:srgbClr val="003399"/>
              </a:buClr>
            </a:pPr>
            <a:endParaRPr lang="en-GB" dirty="0">
              <a:solidFill>
                <a:srgbClr val="003399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B478F45-98D9-9FD1-DD94-507435F7CE80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097405" y="12466136"/>
            <a:ext cx="1207153" cy="899278"/>
          </a:xfrm>
        </p:spPr>
        <p:txBody>
          <a:bodyPr/>
          <a:lstStyle/>
          <a:p>
            <a:pPr>
              <a:buClr>
                <a:srgbClr val="003399"/>
              </a:buClr>
            </a:pPr>
            <a:endParaRPr lang="en-GB" dirty="0">
              <a:solidFill>
                <a:srgbClr val="003399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12A15E-7B29-601F-03A3-29A56E64060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056507" y="8994298"/>
            <a:ext cx="6501665" cy="2729618"/>
          </a:xfrm>
        </p:spPr>
        <p:txBody>
          <a:bodyPr/>
          <a:lstStyle/>
          <a:p>
            <a:r>
              <a:rPr lang="en-GB" dirty="0"/>
              <a:t>Give any results so far</a:t>
            </a:r>
          </a:p>
          <a:p>
            <a:r>
              <a:rPr lang="en-GB" dirty="0"/>
              <a:t>Give any conclusions or next steps</a:t>
            </a:r>
          </a:p>
          <a:p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9C9B3E-343B-E768-CB83-8A24D8407B8F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8001" y="9537763"/>
            <a:ext cx="2926473" cy="1581633"/>
          </a:xfrm>
        </p:spPr>
        <p:txBody>
          <a:bodyPr/>
          <a:lstStyle/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C1B85AE-AECE-F07E-B350-354C4DF712B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178854" y="7127669"/>
            <a:ext cx="3119432" cy="141380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33D676-3B78-51C7-1654-E3BA932012F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6893" y="3662636"/>
            <a:ext cx="9304338" cy="473429"/>
          </a:xfrm>
        </p:spPr>
        <p:txBody>
          <a:bodyPr/>
          <a:lstStyle/>
          <a:p>
            <a:pPr marL="0" marR="0" lvl="0" indent="0" algn="just" defTabSz="801934" rtl="0" eaLnBrk="1" fontAlgn="auto" latinLnBrk="0" hangingPunct="1">
              <a:lnSpc>
                <a:spcPct val="90000"/>
              </a:lnSpc>
              <a:spcBef>
                <a:spcPts val="877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sz="2456" b="1" i="0" kern="120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rPr>
              <a:t>NAME OF SPECIFIC TOPIC, RESULT OR DEMO SITE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37E117A-B853-C7AE-6195-F9097EFF1C2E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195953" y="12466136"/>
            <a:ext cx="1279992" cy="899278"/>
          </a:xfrm>
        </p:spPr>
        <p:txBody>
          <a:bodyPr/>
          <a:lstStyle/>
          <a:p>
            <a:pPr>
              <a:buClr>
                <a:srgbClr val="003399"/>
              </a:buClr>
            </a:pPr>
            <a:endParaRPr lang="en-GB" dirty="0">
              <a:solidFill>
                <a:srgbClr val="003399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F9930B7-D811-0696-0A54-2DB5EB3BCF5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745227" y="12466136"/>
            <a:ext cx="1279992" cy="899278"/>
          </a:xfrm>
        </p:spPr>
        <p:txBody>
          <a:bodyPr/>
          <a:lstStyle/>
          <a:p>
            <a:pPr>
              <a:buClr>
                <a:srgbClr val="003399"/>
              </a:buClr>
            </a:pPr>
            <a:endParaRPr lang="en-GB" dirty="0">
              <a:solidFill>
                <a:srgbClr val="003399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86DF2FB-0E27-D15D-32D6-3F07AB31285E}"/>
              </a:ext>
            </a:extLst>
          </p:cNvPr>
          <p:cNvSpPr txBox="1">
            <a:spLocks/>
          </p:cNvSpPr>
          <p:nvPr/>
        </p:nvSpPr>
        <p:spPr>
          <a:xfrm>
            <a:off x="5991214" y="627317"/>
            <a:ext cx="4288951" cy="197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0484" indent="-200484" algn="l" defTabSz="801934" rtl="0" eaLnBrk="1" latinLnBrk="0" hangingPunct="1">
              <a:lnSpc>
                <a:spcPct val="90000"/>
              </a:lnSpc>
              <a:spcBef>
                <a:spcPts val="877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1451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8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85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51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18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85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52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220" indent="-200484" algn="l" defTabSz="801934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3399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Contact for [name of topic, result or demo]:</a:t>
            </a:r>
            <a:endParaRPr lang="en-US" sz="2000" dirty="0">
              <a:solidFill>
                <a:schemeClr val="tx2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457200" lvl="1" indent="-269875">
              <a:buClr>
                <a:srgbClr val="003399"/>
              </a:buClr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Name</a:t>
            </a:r>
          </a:p>
          <a:p>
            <a:pPr marL="457200" lvl="1" indent="-269875">
              <a:buClr>
                <a:srgbClr val="003399"/>
              </a:buClr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Company</a:t>
            </a:r>
          </a:p>
          <a:p>
            <a:pPr marL="457200" lvl="1" indent="-269875">
              <a:buClr>
                <a:srgbClr val="003399"/>
              </a:buClr>
            </a:pPr>
            <a:r>
              <a:rPr lang="en-US" sz="20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Email</a:t>
            </a:r>
            <a:endParaRPr lang="en-GB" sz="20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6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HARGE4DRIVERS 1">
      <a:dk1>
        <a:srgbClr val="303434"/>
      </a:dk1>
      <a:lt1>
        <a:srgbClr val="FFFFFF"/>
      </a:lt1>
      <a:dk2>
        <a:srgbClr val="45C2B1"/>
      </a:dk2>
      <a:lt2>
        <a:srgbClr val="BDC7C3"/>
      </a:lt2>
      <a:accent1>
        <a:srgbClr val="26796F"/>
      </a:accent1>
      <a:accent2>
        <a:srgbClr val="535958"/>
      </a:accent2>
      <a:accent3>
        <a:srgbClr val="A2E0D8"/>
      </a:accent3>
      <a:accent4>
        <a:srgbClr val="535958"/>
      </a:accent4>
      <a:accent5>
        <a:srgbClr val="D6EDEB"/>
      </a:accent5>
      <a:accent6>
        <a:srgbClr val="2F563C"/>
      </a:accent6>
      <a:hlink>
        <a:srgbClr val="45C2B1"/>
      </a:hlink>
      <a:folHlink>
        <a:srgbClr val="539AA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T 004-20 eCharge4Drivers PPT presentation" id="{861A8296-D394-5E44-8279-5733C0CADA41}" vid="{9C98B97A-5E18-9F4A-B7A8-AE850884B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1155</TotalTime>
  <Words>72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</vt:lpstr>
      <vt:lpstr>Noto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Gianmarco Donolato</cp:lastModifiedBy>
  <cp:revision>36</cp:revision>
  <dcterms:created xsi:type="dcterms:W3CDTF">2020-06-09T09:41:49Z</dcterms:created>
  <dcterms:modified xsi:type="dcterms:W3CDTF">2024-02-20T09:24:54Z</dcterms:modified>
</cp:coreProperties>
</file>